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6" r:id="rId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0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ln>
              <a:solidFill>
                <a:schemeClr val="accent1">
                  <a:alpha val="73000"/>
                </a:schemeClr>
              </a:solidFill>
            </a:ln>
          </c:spPr>
          <c:dLbls>
            <c:dLbl>
              <c:idx val="0"/>
              <c:layout>
                <c:manualLayout>
                  <c:x val="-8.7083242361186402E-3"/>
                  <c:y val="-4.1757159042582544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4.562.976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"/>
              <c:layout>
                <c:manualLayout>
                  <c:x val="-8.8317051530043086E-2"/>
                  <c:y val="4.5646420334171954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26.239.000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2"/>
              <c:layout>
                <c:manualLayout>
                  <c:x val="-7.3266367931464182E-2"/>
                  <c:y val="-4.6910760720303084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29.998.000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3"/>
              <c:layout>
                <c:manualLayout>
                  <c:x val="-0.15255887532643714"/>
                  <c:y val="-6.7982236369882598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10.698.000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4"/>
              <c:layout>
                <c:manualLayout>
                  <c:x val="-4.4972173662486653E-2"/>
                  <c:y val="3.5546866123225454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12.106.000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5"/>
              <c:layout>
                <c:manualLayout>
                  <c:x val="-9.8416762837221991E-2"/>
                  <c:y val="-6.752516743118521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25.676.684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6"/>
              <c:layout>
                <c:manualLayout>
                  <c:x val="-0.11099196029010089"/>
                  <c:y val="-5.2064362398023617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17.879.643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7"/>
              <c:layout>
                <c:manualLayout>
                  <c:x val="-9.0164413280398689E-2"/>
                  <c:y val="4.0700467800945987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9.184.000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8"/>
              <c:layout>
                <c:manualLayout>
                  <c:x val="-8.9392655001803448E-2"/>
                  <c:y val="-5.1607198789132516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16.538.000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9"/>
              <c:layout>
                <c:manualLayout>
                  <c:x val="-7.8261279109740539E-2"/>
                  <c:y val="9.01834458321331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10.114.156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0"/>
              <c:layout>
                <c:manualLayout>
                  <c:x val="-5.2734190396755254E-2"/>
                  <c:y val="-5.54061365065970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10.719.136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1"/>
              <c:layout>
                <c:manualLayout>
                  <c:x val="-5.5901322988465511E-3"/>
                  <c:y val="4.17864659007158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11.448.017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</a:t>
                    </a:r>
                    <a:r>
                      <a:rPr lang="en-US" dirty="0" smtClean="0">
                        <a:latin typeface="AbakuTLSymSans"/>
                      </a:rPr>
                      <a:t>₺</a:t>
                    </a:r>
                    <a:r>
                      <a:rPr lang="en-US" dirty="0" smtClean="0"/>
                      <a:t>22.344.792,00 </a:t>
                    </a:r>
                    <a:endParaRPr lang="en-US" dirty="0"/>
                  </a:p>
                </c:rich>
              </c:tx>
              <c:numFmt formatCode="#,##0.00\ &quot;₺&quot;" sourceLinked="0"/>
              <c:spPr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3"/>
              <c:layout>
                <c:manualLayout>
                  <c:x val="-0.17395327459810403"/>
                  <c:y val="-3.0520589088400189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37.241.320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 </a:t>
                    </a:r>
                    <a:r>
                      <a:rPr lang="en-US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smtClean="0"/>
                      <a:t>37.159.389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5"/>
              <c:layout>
                <c:manualLayout>
                  <c:x val="-1.2080088513757224E-2"/>
                  <c:y val="6.37233288083745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37.159.389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Pos val="t"/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0"/>
          </c:dLbls>
          <c:cat>
            <c:numRef>
              <c:f>Sayfa1!$A$2:$A$17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Sayfa1!$B$2:$B$17</c:f>
              <c:numCache>
                <c:formatCode>#,##0</c:formatCode>
                <c:ptCount val="16"/>
                <c:pt idx="0">
                  <c:v>4562976</c:v>
                </c:pt>
                <c:pt idx="1">
                  <c:v>26239000</c:v>
                </c:pt>
                <c:pt idx="2">
                  <c:v>29998000</c:v>
                </c:pt>
                <c:pt idx="3">
                  <c:v>10698000</c:v>
                </c:pt>
                <c:pt idx="4">
                  <c:v>12106000</c:v>
                </c:pt>
                <c:pt idx="5">
                  <c:v>25676684</c:v>
                </c:pt>
                <c:pt idx="6">
                  <c:v>17879643</c:v>
                </c:pt>
                <c:pt idx="7">
                  <c:v>9184000</c:v>
                </c:pt>
                <c:pt idx="8">
                  <c:v>16538000</c:v>
                </c:pt>
                <c:pt idx="9">
                  <c:v>10114156</c:v>
                </c:pt>
                <c:pt idx="10">
                  <c:v>10719136</c:v>
                </c:pt>
                <c:pt idx="11">
                  <c:v>11448017</c:v>
                </c:pt>
                <c:pt idx="12">
                  <c:v>22344792</c:v>
                </c:pt>
                <c:pt idx="13">
                  <c:v>37241320</c:v>
                </c:pt>
                <c:pt idx="14">
                  <c:v>37159389</c:v>
                </c:pt>
                <c:pt idx="15">
                  <c:v>37159389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Sayfa1!$A$2:$A$17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Sayfa1!$C$2:$C$17</c:f>
              <c:numCache>
                <c:formatCode>General</c:formatCode>
                <c:ptCount val="16"/>
                <c:pt idx="14" formatCode="#,##0">
                  <c:v>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446144"/>
        <c:axId val="179449216"/>
      </c:lineChart>
      <c:catAx>
        <c:axId val="179446144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79449216"/>
        <c:crosses val="autoZero"/>
        <c:auto val="1"/>
        <c:lblAlgn val="ctr"/>
        <c:lblOffset val="100"/>
        <c:noMultiLvlLbl val="0"/>
      </c:catAx>
      <c:valAx>
        <c:axId val="17944921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crossAx val="179446144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  <a:alpha val="40000"/>
            </a:schemeClr>
          </a:solidFill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6908273808358E-2"/>
          <c:y val="1.6800471499239553E-2"/>
          <c:w val="0.70985254562457223"/>
          <c:h val="0.921327019244302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Sayfa1!$A$2:$A$5</c:f>
              <c:strCache>
                <c:ptCount val="4"/>
                <c:pt idx="0">
                  <c:v>İlçelere Ayrılan Ödenek</c:v>
                </c:pt>
                <c:pt idx="1">
                  <c:v>Ortak Alım Ödeneği</c:v>
                </c:pt>
                <c:pt idx="2">
                  <c:v>Mülga Köy.Hiz.Devam eden İşler</c:v>
                </c:pt>
                <c:pt idx="3">
                  <c:v>Sayısal Harita (CBS)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247292017.77000001</c:v>
                </c:pt>
                <c:pt idx="1">
                  <c:v>59481272.229999997</c:v>
                </c:pt>
                <c:pt idx="2">
                  <c:v>9495212</c:v>
                </c:pt>
                <c:pt idx="3">
                  <c:v>2800000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9613056"/>
        <c:axId val="135423104"/>
      </c:barChart>
      <c:catAx>
        <c:axId val="179613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5423104"/>
        <c:crosses val="autoZero"/>
        <c:auto val="1"/>
        <c:lblAlgn val="ctr"/>
        <c:lblOffset val="100"/>
        <c:noMultiLvlLbl val="0"/>
      </c:catAx>
      <c:valAx>
        <c:axId val="13542310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7961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0.10791</cdr:x>
      <cdr:y>0.05934</cdr:y>
    </cdr:from>
    <cdr:to>
      <cdr:x>0.37255</cdr:x>
      <cdr:y>0.14483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396282" y="149944"/>
          <a:ext cx="97187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</cdr:x>
      <cdr:y>0.00426</cdr:y>
    </cdr:from>
    <cdr:to>
      <cdr:x>0.33333</cdr:x>
      <cdr:y>0.11824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0" y="10758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 pitchFamily="34" charset="0"/>
            </a:rPr>
            <a:t>247.292.017,77</a:t>
          </a:r>
          <a:endParaRPr lang="tr-TR" sz="1000" dirty="0"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0.66667</cdr:x>
      <cdr:y>0.25882</cdr:y>
    </cdr:from>
    <cdr:to>
      <cdr:x>0.91566</cdr:x>
      <cdr:y>0.62069</cdr:y>
    </cdr:to>
    <cdr:sp macro="" textlink="">
      <cdr:nvSpPr>
        <cdr:cNvPr id="4" name="Metin kutusu 3"/>
        <cdr:cNvSpPr txBox="1"/>
      </cdr:nvSpPr>
      <cdr:spPr>
        <a:xfrm xmlns:a="http://schemas.openxmlformats.org/drawingml/2006/main">
          <a:off x="2448272" y="6540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0.20981</cdr:x>
      <cdr:y>0.54378</cdr:y>
    </cdr:from>
    <cdr:to>
      <cdr:x>0.4588</cdr:x>
      <cdr:y>0.62927</cdr:y>
    </cdr:to>
    <cdr:sp macro="" textlink="">
      <cdr:nvSpPr>
        <cdr:cNvPr id="5" name="Metin kutusu 4"/>
        <cdr:cNvSpPr txBox="1"/>
      </cdr:nvSpPr>
      <cdr:spPr>
        <a:xfrm xmlns:a="http://schemas.openxmlformats.org/drawingml/2006/main">
          <a:off x="770496" y="1374081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59.481.272,23</a:t>
          </a:r>
          <a:endParaRPr lang="tr-TR" sz="1000" dirty="0"/>
        </a:p>
      </cdr:txBody>
    </cdr:sp>
  </cdr:relSizeAnchor>
  <cdr:relSizeAnchor xmlns:cdr="http://schemas.openxmlformats.org/drawingml/2006/chartDrawing">
    <cdr:from>
      <cdr:x>0.45954</cdr:x>
      <cdr:y>0.65777</cdr:y>
    </cdr:from>
    <cdr:to>
      <cdr:x>0.67522</cdr:x>
      <cdr:y>0.74326</cdr:y>
    </cdr:to>
    <cdr:sp macro="" textlink="">
      <cdr:nvSpPr>
        <cdr:cNvPr id="6" name="Metin kutusu 5"/>
        <cdr:cNvSpPr txBox="1"/>
      </cdr:nvSpPr>
      <cdr:spPr>
        <a:xfrm xmlns:a="http://schemas.openxmlformats.org/drawingml/2006/main">
          <a:off x="1687604" y="1662113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9.495.212</a:t>
          </a:r>
          <a:endParaRPr lang="tr-TR" sz="1000" dirty="0"/>
        </a:p>
      </cdr:txBody>
    </cdr:sp>
  </cdr:relSizeAnchor>
  <cdr:relSizeAnchor xmlns:cdr="http://schemas.openxmlformats.org/drawingml/2006/chartDrawing">
    <cdr:from>
      <cdr:x>0.66667</cdr:x>
      <cdr:y>0.68627</cdr:y>
    </cdr:from>
    <cdr:to>
      <cdr:x>0.88235</cdr:x>
      <cdr:y>0.77176</cdr:y>
    </cdr:to>
    <cdr:sp macro="" textlink="">
      <cdr:nvSpPr>
        <cdr:cNvPr id="7" name="Metin kutusu 6"/>
        <cdr:cNvSpPr txBox="1"/>
      </cdr:nvSpPr>
      <cdr:spPr>
        <a:xfrm xmlns:a="http://schemas.openxmlformats.org/drawingml/2006/main">
          <a:off x="2448272" y="1734121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2.800.000</a:t>
          </a:r>
          <a:endParaRPr lang="tr-TR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89C05-2FBC-4815-8860-AE42659AD4C7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63A6A-E65B-419D-A58E-584D9364C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90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3E786-0237-44F1-BD3B-FAB576BBD4A8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8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g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2005–2020 YILLARINDA </a:t>
            </a:r>
            <a:r>
              <a:rPr lang="tr-TR" sz="2800" dirty="0" smtClean="0">
                <a:solidFill>
                  <a:srgbClr val="F4F0E0"/>
                </a:solidFill>
                <a:latin typeface="Arial"/>
                <a:ea typeface="Tahoma" pitchFamily="34" charset="0"/>
                <a:cs typeface="Arial"/>
              </a:rPr>
              <a:t>₺</a:t>
            </a: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319.068.502 </a:t>
            </a:r>
            <a:b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TAHSİS EDİLMİŞTİR</a:t>
            </a:r>
            <a:endParaRPr lang="tr-TR" sz="28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7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-5091" y="1192564"/>
            <a:ext cx="374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KÖYDES </a:t>
            </a:r>
            <a:r>
              <a:rPr lang="tr-TR" dirty="0" smtClean="0"/>
              <a:t>ödeneğinin</a:t>
            </a:r>
            <a:r>
              <a:rPr lang="tr-TR" sz="1600" dirty="0" smtClean="0"/>
              <a:t>(</a:t>
            </a:r>
            <a:r>
              <a:rPr lang="tr-TR" sz="1600" dirty="0" smtClean="0">
                <a:latin typeface="AbakuTLSymSans"/>
                <a:cs typeface="Arial"/>
              </a:rPr>
              <a:t>₺</a:t>
            </a:r>
            <a:r>
              <a:rPr lang="tr-TR" sz="1600" dirty="0" smtClean="0"/>
              <a:t>319.068.502) </a:t>
            </a:r>
            <a:r>
              <a:rPr lang="tr-TR" dirty="0" smtClean="0"/>
              <a:t>genel dağılımı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4889823" y="1128228"/>
            <a:ext cx="389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KÖYDES ödeneğinin yıllara göre dağılımı</a:t>
            </a:r>
            <a:endParaRPr lang="tr-TR" dirty="0"/>
          </a:p>
        </p:txBody>
      </p:sp>
      <p:graphicFrame>
        <p:nvGraphicFramePr>
          <p:cNvPr id="14" name="Grafik 13"/>
          <p:cNvGraphicFramePr/>
          <p:nvPr>
            <p:extLst>
              <p:ext uri="{D42A27DB-BD31-4B8C-83A1-F6EECF244321}">
                <p14:modId xmlns:p14="http://schemas.microsoft.com/office/powerpoint/2010/main" val="2653115936"/>
              </p:ext>
            </p:extLst>
          </p:nvPr>
        </p:nvGraphicFramePr>
        <p:xfrm>
          <a:off x="3779912" y="1412776"/>
          <a:ext cx="5256584" cy="316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808541"/>
              </p:ext>
            </p:extLst>
          </p:nvPr>
        </p:nvGraphicFramePr>
        <p:xfrm>
          <a:off x="179512" y="1916832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81128"/>
            <a:ext cx="662473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3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YEŞİL YOL PROJESİ</a:t>
            </a:r>
            <a:endParaRPr lang="tr-TR" sz="36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9" name="38 Metin kutusu"/>
          <p:cNvSpPr txBox="1"/>
          <p:nvPr/>
        </p:nvSpPr>
        <p:spPr>
          <a:xfrm>
            <a:off x="-32" y="1100931"/>
            <a:ext cx="6143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Aft>
                <a:spcPct val="0"/>
              </a:spcAft>
            </a:pPr>
            <a:r>
              <a:rPr lang="tr-TR" sz="2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tr-TR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0" y="0"/>
            <a:ext cx="9144000" cy="1124743"/>
          </a:xfrm>
          <a:prstGeom prst="rect">
            <a:avLst/>
          </a:prstGeom>
          <a:solidFill>
            <a:srgbClr val="44241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36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</a:t>
            </a:r>
            <a:r>
              <a:rPr lang="tr-TR" sz="32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KÖYDES YATIRIMLARI</a:t>
            </a:r>
            <a:endParaRPr lang="tr-TR" sz="32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Metin kutusu 9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12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0" y="1308773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İlimizde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devam etmekte olan KÖYDES Projesi çalışmaları, 12 ilçeye bağlı,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346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1447 ünite olmak üzere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101.357 nüfusa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 vermektedir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yılları arasında ilimize KÖYDES projesi kapsamında 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₺319.068.502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tahsis edilmiştir. Bu ödeneğin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₺209.732.576,86 köy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yollarında, 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37.559.440,91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 içme sularında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59.481.272,23 ortak alım (akaryakıt, yedek parça) giderlerinde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2800.000 Coğrafi Bilgi Sistemi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₺9.495.212 Mülga Köy Hizmetlerinden devreden işler için kullanılmıştır. Bu ödeneklerle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asfalt,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952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yol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betonlaması ve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muhtelif sanat yapıları çalışması,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346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köyde içme suyu çalışması yapılmıştır. Yapılan tüm çalışmalar neticesinde ilimizde 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6.963 km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yolun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2.414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si asfalt veya beton kaplama olup oranı %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35’tür.</a:t>
            </a:r>
          </a:p>
          <a:p>
            <a:pPr algn="just"/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İlimize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₺37.159.389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tahsis edilmiş, </a:t>
            </a:r>
            <a:r>
              <a:rPr lang="tr-TR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sektörel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olarak dağılımı ise şu şekilde olmuştur: Köy yollarına kapsamında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316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₺24.133.745,40 içme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suları kapsamında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₺1.877.826,90 Coğrafi Bilgi Sistemi için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1.000.000 ve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ortak alım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ödeneği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₺10.147.816,70 ayrılmıştır. </a:t>
            </a:r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Administrator\Desktop\kocatepe köyü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189" y="5445224"/>
            <a:ext cx="1800000" cy="131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dministrator\Desktop\Menfe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419" y="5445224"/>
            <a:ext cx="1800000" cy="131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364" y="5445224"/>
            <a:ext cx="1656184" cy="131077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300" y="5445224"/>
            <a:ext cx="1715413" cy="131077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979" y="5445224"/>
            <a:ext cx="1760517" cy="131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47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242</Words>
  <Application>Microsoft Office PowerPoint</Application>
  <PresentationFormat>Ekran Gösterisi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2005–2020 YILLARINDA ₺319.068.502  TAHSİS EDİLMİŞTİR</vt:lpstr>
      <vt:lpstr> YEŞİL YOL PROJESİ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ercan</cp:lastModifiedBy>
  <cp:revision>189</cp:revision>
  <cp:lastPrinted>2016-06-17T12:24:00Z</cp:lastPrinted>
  <dcterms:created xsi:type="dcterms:W3CDTF">2014-01-13T13:06:22Z</dcterms:created>
  <dcterms:modified xsi:type="dcterms:W3CDTF">2020-06-09T11:28:29Z</dcterms:modified>
</cp:coreProperties>
</file>