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98" y="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Seri 1</c:v>
                </c:pt>
              </c:strCache>
            </c:strRef>
          </c:tx>
          <c:spPr>
            <a:ln>
              <a:solidFill>
                <a:schemeClr val="accent1">
                  <a:alpha val="73000"/>
                </a:schemeClr>
              </a:solidFill>
            </a:ln>
          </c:spPr>
          <c:dLbls>
            <c:dLbl>
              <c:idx val="0"/>
              <c:layout>
                <c:manualLayout>
                  <c:x val="-8.7083242361186402E-3"/>
                  <c:y val="-4.1757159042582544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₺</a:t>
                    </a:r>
                    <a:r>
                      <a:rPr lang="en-US" dirty="0" smtClean="0"/>
                      <a:t>4.562.976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1"/>
              <c:layout>
                <c:manualLayout>
                  <c:x val="-0.14871755264873759"/>
                  <c:y val="-6.2371565753464683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₺</a:t>
                    </a:r>
                    <a:r>
                      <a:rPr lang="en-US" dirty="0" smtClean="0"/>
                      <a:t>26.239.000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2"/>
              <c:layout>
                <c:manualLayout>
                  <c:x val="-7.3266367931464182E-2"/>
                  <c:y val="-4.6910760720303084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₺</a:t>
                    </a:r>
                    <a:r>
                      <a:rPr lang="en-US" dirty="0" smtClean="0"/>
                      <a:t>29.998.000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3"/>
              <c:layout>
                <c:manualLayout>
                  <c:x val="-0.15255887532643714"/>
                  <c:y val="-6.7982236369882598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₺</a:t>
                    </a:r>
                    <a:r>
                      <a:rPr lang="en-US" dirty="0" smtClean="0"/>
                      <a:t>10.698.000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4"/>
              <c:layout>
                <c:manualLayout>
                  <c:x val="-4.4972173662486653E-2"/>
                  <c:y val="3.5546866123225454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₺</a:t>
                    </a:r>
                    <a:r>
                      <a:rPr lang="en-US" dirty="0" smtClean="0"/>
                      <a:t>12.106.000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5"/>
              <c:layout>
                <c:manualLayout>
                  <c:x val="-9.8416762837221991E-2"/>
                  <c:y val="-6.752516743118521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₺</a:t>
                    </a:r>
                    <a:r>
                      <a:rPr lang="en-US" dirty="0" smtClean="0"/>
                      <a:t>25.676.684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6"/>
              <c:layout>
                <c:manualLayout>
                  <c:x val="-0.11099196029010089"/>
                  <c:y val="-5.2064362398023617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₺</a:t>
                    </a:r>
                    <a:r>
                      <a:rPr lang="en-US" dirty="0" smtClean="0"/>
                      <a:t>17.879.643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7"/>
              <c:layout>
                <c:manualLayout>
                  <c:x val="-9.0164413280398689E-2"/>
                  <c:y val="4.0700467800945987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₺</a:t>
                    </a:r>
                    <a:r>
                      <a:rPr lang="en-US" dirty="0" smtClean="0"/>
                      <a:t>9.184.000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8"/>
              <c:layout>
                <c:manualLayout>
                  <c:x val="-8.9392655001803448E-2"/>
                  <c:y val="-5.1607198789132516E-2"/>
                </c:manualLayout>
              </c:layout>
              <c:tx>
                <c:rich>
                  <a:bodyPr/>
                  <a:lstStyle/>
                  <a:p>
                    <a:r>
                      <a:rPr lang="tr-TR" dirty="0" smtClean="0"/>
                      <a:t>₺</a:t>
                    </a:r>
                    <a:r>
                      <a:rPr lang="en-US" dirty="0" smtClean="0"/>
                      <a:t>16.538.000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9"/>
              <c:layout>
                <c:manualLayout>
                  <c:x val="-7.8261279109740539E-2"/>
                  <c:y val="9.01834458321331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sz="1000" dirty="0" smtClean="0">
                        <a:latin typeface="AbakuTLSymSans"/>
                      </a:rPr>
                      <a:t>¨</a:t>
                    </a:r>
                    <a:r>
                      <a:rPr lang="en-US" dirty="0" smtClean="0"/>
                      <a:t>10.114.156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10"/>
              <c:layout>
                <c:manualLayout>
                  <c:x val="-5.2734190396755254E-2"/>
                  <c:y val="-5.540613650659701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 </a:t>
                    </a:r>
                    <a:r>
                      <a:rPr lang="en-US" smtClean="0">
                        <a:latin typeface="AbakuTLSymSans"/>
                      </a:rPr>
                      <a:t>¨</a:t>
                    </a:r>
                    <a:r>
                      <a:rPr lang="en-US" smtClean="0"/>
                      <a:t>10.719.136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11"/>
              <c:layout>
                <c:manualLayout>
                  <c:x val="-5.5901322988465511E-3"/>
                  <c:y val="4.17864659007158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 smtClean="0">
                        <a:latin typeface="AbakuTLSymSans"/>
                      </a:rPr>
                      <a:t>¨</a:t>
                    </a:r>
                    <a:r>
                      <a:rPr lang="en-US" dirty="0" smtClean="0"/>
                      <a:t>11.448.017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mtClean="0"/>
                      <a:t> </a:t>
                    </a:r>
                    <a:r>
                      <a:rPr lang="en-US" smtClean="0">
                        <a:latin typeface="AbakuTLSymSans"/>
                      </a:rPr>
                      <a:t>¨</a:t>
                    </a:r>
                    <a:r>
                      <a:rPr lang="en-US" smtClean="0"/>
                      <a:t>22.344.792,00 </a:t>
                    </a:r>
                    <a:endParaRPr lang="en-US"/>
                  </a:p>
                </c:rich>
              </c:tx>
              <c:numFmt formatCode="#,##0.00\ &quot;₺&quot;" sourceLinked="0"/>
              <c:spPr/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  <c:separator>, </c:separator>
            </c:dLbl>
            <c:dLblPos val="t"/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0"/>
          </c:dLbls>
          <c:cat>
            <c:numRef>
              <c:f>Sayfa1!$A$2:$A$14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Sayfa1!$B$2:$B$14</c:f>
              <c:numCache>
                <c:formatCode>#,##0</c:formatCode>
                <c:ptCount val="13"/>
                <c:pt idx="0">
                  <c:v>4562976</c:v>
                </c:pt>
                <c:pt idx="1">
                  <c:v>26239000</c:v>
                </c:pt>
                <c:pt idx="2">
                  <c:v>29998000</c:v>
                </c:pt>
                <c:pt idx="3">
                  <c:v>10698000</c:v>
                </c:pt>
                <c:pt idx="4">
                  <c:v>12106000</c:v>
                </c:pt>
                <c:pt idx="5">
                  <c:v>25676684</c:v>
                </c:pt>
                <c:pt idx="6">
                  <c:v>17879643</c:v>
                </c:pt>
                <c:pt idx="7">
                  <c:v>9184000</c:v>
                </c:pt>
                <c:pt idx="8">
                  <c:v>16538000</c:v>
                </c:pt>
                <c:pt idx="9">
                  <c:v>10114156</c:v>
                </c:pt>
                <c:pt idx="10">
                  <c:v>10719136</c:v>
                </c:pt>
                <c:pt idx="11">
                  <c:v>11448017</c:v>
                </c:pt>
                <c:pt idx="12">
                  <c:v>22344792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Sütun1</c:v>
                </c:pt>
              </c:strCache>
            </c:strRef>
          </c:tx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Sayfa1!$A$2:$A$14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Sayfa1!$C$2:$C$14</c:f>
              <c:numCache>
                <c:formatCode>General</c:formatCode>
                <c:ptCount val="13"/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150080"/>
        <c:axId val="183151616"/>
      </c:lineChart>
      <c:catAx>
        <c:axId val="183150080"/>
        <c:scaling>
          <c:orientation val="minMax"/>
        </c:scaling>
        <c:delete val="0"/>
        <c:axPos val="b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40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183151616"/>
        <c:crosses val="autoZero"/>
        <c:auto val="1"/>
        <c:lblAlgn val="ctr"/>
        <c:lblOffset val="100"/>
        <c:noMultiLvlLbl val="0"/>
      </c:catAx>
      <c:valAx>
        <c:axId val="18315161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  <a:alpha val="40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crossAx val="183150080"/>
        <c:crosses val="autoZero"/>
        <c:crossBetween val="between"/>
      </c:valAx>
      <c:spPr>
        <a:ln>
          <a:solidFill>
            <a:schemeClr val="tx1">
              <a:tint val="75000"/>
              <a:shade val="95000"/>
              <a:satMod val="105000"/>
              <a:alpha val="40000"/>
            </a:schemeClr>
          </a:solidFill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0"/>
      <c:rotY val="1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902767141049446E-3"/>
          <c:y val="4.5020329099430975E-2"/>
          <c:w val="0.87021232440215457"/>
          <c:h val="0.84556414956654868"/>
        </c:manualLayout>
      </c:layout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17210402444825224"/>
                  <c:y val="-5.612287002567373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91454498371892E-2"/>
                  <c:y val="-3.45315274863590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35280186417036E-2"/>
                  <c:y val="8.347699403545456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Sayfa1!$A$2:$A$5</c:f>
              <c:strCache>
                <c:ptCount val="4"/>
                <c:pt idx="0">
                  <c:v>İlçelere Ayrılan Ödenek</c:v>
                </c:pt>
                <c:pt idx="1">
                  <c:v>Ortak Alım Ödeneği</c:v>
                </c:pt>
                <c:pt idx="2">
                  <c:v>Mülga Köy.Hiz.Devam eden İşler</c:v>
                </c:pt>
                <c:pt idx="3">
                  <c:v>Sayısal Harita (CBS)</c:v>
                </c:pt>
              </c:strCache>
            </c:strRef>
          </c:cat>
          <c:val>
            <c:numRef>
              <c:f>Sayfa1!$B$2:$B$5</c:f>
              <c:numCache>
                <c:formatCode>#,##0</c:formatCode>
                <c:ptCount val="4"/>
                <c:pt idx="0">
                  <c:v>169085167.5</c:v>
                </c:pt>
                <c:pt idx="1">
                  <c:v>28128024.5</c:v>
                </c:pt>
                <c:pt idx="2">
                  <c:v>9495212</c:v>
                </c:pt>
                <c:pt idx="3">
                  <c:v>800000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89C05-2FBC-4815-8860-AE42659AD4C7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63A6A-E65B-419D-A58E-584D9364C2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900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24743"/>
          </a:xfrm>
          <a:solidFill>
            <a:srgbClr val="442410"/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80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2005–2017 </a:t>
            </a:r>
            <a:r>
              <a:rPr lang="tr-TR" sz="280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YILLARINDA </a:t>
            </a:r>
            <a:r>
              <a:rPr lang="tr-TR" sz="280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₺207.508.404 </a:t>
            </a: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/>
            </a:r>
            <a:b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tr-TR" sz="2800" dirty="0" smtClean="0">
                <a:solidFill>
                  <a:srgbClr val="F4F0E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TAHSİS EDİLMİŞTİR</a:t>
            </a:r>
            <a:endParaRPr lang="tr-TR" sz="2800" dirty="0">
              <a:solidFill>
                <a:srgbClr val="F4F0E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39738" y="126666"/>
            <a:ext cx="903870" cy="867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7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30324"/>
            <a:ext cx="792565" cy="534380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107505" y="1486797"/>
            <a:ext cx="3744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KÖYDES </a:t>
            </a:r>
            <a:r>
              <a:rPr lang="tr-TR" dirty="0" smtClean="0"/>
              <a:t>ödeneğinin</a:t>
            </a:r>
            <a:r>
              <a:rPr lang="tr-TR" sz="1600" dirty="0" smtClean="0"/>
              <a:t>(</a:t>
            </a:r>
            <a:r>
              <a:rPr lang="tr-TR" sz="1600" dirty="0" smtClean="0">
                <a:latin typeface="AbakuTLSymSans"/>
              </a:rPr>
              <a:t>¨</a:t>
            </a:r>
            <a:r>
              <a:rPr lang="tr-TR" sz="1600" dirty="0" smtClean="0"/>
              <a:t>207.508.404) </a:t>
            </a:r>
            <a:r>
              <a:rPr lang="tr-TR" dirty="0" smtClean="0"/>
              <a:t>genel dağılımı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5004048" y="1486797"/>
            <a:ext cx="389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KÖYDES ödeneğinin yıllara göre dağılımı</a:t>
            </a:r>
            <a:endParaRPr lang="tr-TR" dirty="0"/>
          </a:p>
        </p:txBody>
      </p:sp>
      <p:graphicFrame>
        <p:nvGraphicFramePr>
          <p:cNvPr id="14" name="Grafik 13"/>
          <p:cNvGraphicFramePr/>
          <p:nvPr>
            <p:extLst>
              <p:ext uri="{D42A27DB-BD31-4B8C-83A1-F6EECF244321}">
                <p14:modId xmlns:p14="http://schemas.microsoft.com/office/powerpoint/2010/main" val="2030301955"/>
              </p:ext>
            </p:extLst>
          </p:nvPr>
        </p:nvGraphicFramePr>
        <p:xfrm>
          <a:off x="3779912" y="1911208"/>
          <a:ext cx="5256584" cy="270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k 9"/>
          <p:cNvGraphicFramePr/>
          <p:nvPr>
            <p:extLst>
              <p:ext uri="{D42A27DB-BD31-4B8C-83A1-F6EECF244321}">
                <p14:modId xmlns:p14="http://schemas.microsoft.com/office/powerpoint/2010/main" val="855241416"/>
              </p:ext>
            </p:extLst>
          </p:nvPr>
        </p:nvGraphicFramePr>
        <p:xfrm>
          <a:off x="89756" y="1556792"/>
          <a:ext cx="3779912" cy="307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653136"/>
            <a:ext cx="720080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3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62</Words>
  <Application>Microsoft Office PowerPoint</Application>
  <PresentationFormat>Ekran Gösterisi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2005–2017 YILLARINDA ₺207.508.404  TAHSİS EDİLMİŞTİR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Casper</cp:lastModifiedBy>
  <cp:revision>155</cp:revision>
  <cp:lastPrinted>2016-06-17T12:24:00Z</cp:lastPrinted>
  <dcterms:created xsi:type="dcterms:W3CDTF">2014-01-13T13:06:22Z</dcterms:created>
  <dcterms:modified xsi:type="dcterms:W3CDTF">2017-04-24T06:53:19Z</dcterms:modified>
</cp:coreProperties>
</file>